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Catamaran"/>
      <p:regular r:id="rId27"/>
      <p:bold r:id="rId28"/>
    </p:embeddedFont>
    <p:embeddedFont>
      <p:font typeface="Montserrat"/>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8C2062-ED33-4EB1-ACCB-F6EA63561DE0}">
  <a:tblStyle styleId="{678C2062-ED33-4EB1-ACCB-F6EA63561DE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71FEA38-8795-4CBF-8444-F2C05FF860D3}"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atamaran-bold.fntdata"/><Relationship Id="rId27" Type="http://schemas.openxmlformats.org/officeDocument/2006/relationships/font" Target="fonts/Catamara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OpenSans-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OpenSans-italic.fntdata"/><Relationship Id="rId12" Type="http://schemas.openxmlformats.org/officeDocument/2006/relationships/slide" Target="slides/slide6.xml"/><Relationship Id="rId34"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9ef7653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9ef7653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1447cb3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1447cb3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1447cb3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1447cb3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1447cb3f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1447cb3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1447cb3f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1447cb3f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1447cb3f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1447cb3f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1447cb3f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1447cb3f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1447cb3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1447cb3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1447cb3f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1447cb3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1556dca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1556dca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138a5ba5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138a5ba5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09ef7653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09ef7653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a275673b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a275673b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a34d795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a34d79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138a5ba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138a5ba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15bc8b1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15bc8b1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1447cb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01447cb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138a5ba5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138a5ba5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138a5ba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138a5ba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1447cb3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1447cb3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5.jp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M0EKn5ZjUBfu3Z0zSw5iDvLGz9hDof1_0Ivwxvp0AtE/edit?gid=1908455742#gid=190845574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8000"/>
          </a:blip>
          <a:srcRect b="9632" l="0" r="0" t="6093"/>
          <a:stretch/>
        </p:blipFill>
        <p:spPr>
          <a:xfrm>
            <a:off x="0" y="0"/>
            <a:ext cx="9144003" cy="5143502"/>
          </a:xfrm>
          <a:prstGeom prst="rect">
            <a:avLst/>
          </a:prstGeom>
          <a:noFill/>
          <a:ln>
            <a:noFill/>
          </a:ln>
        </p:spPr>
      </p:pic>
      <p:sp>
        <p:nvSpPr>
          <p:cNvPr id="55" name="Google Shape;55;p13"/>
          <p:cNvSpPr/>
          <p:nvPr/>
        </p:nvSpPr>
        <p:spPr>
          <a:xfrm>
            <a:off x="0" y="1547550"/>
            <a:ext cx="9144000" cy="2048400"/>
          </a:xfrm>
          <a:prstGeom prst="rect">
            <a:avLst/>
          </a:prstGeom>
          <a:solidFill>
            <a:srgbClr val="5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0" y="2025462"/>
            <a:ext cx="9144000" cy="546300"/>
          </a:xfrm>
          <a:prstGeom prst="rect">
            <a:avLst/>
          </a:prstGeom>
          <a:no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3500">
                <a:solidFill>
                  <a:schemeClr val="lt1"/>
                </a:solidFill>
                <a:latin typeface="Montserrat"/>
                <a:ea typeface="Montserrat"/>
                <a:cs typeface="Montserrat"/>
                <a:sym typeface="Montserrat"/>
              </a:rPr>
              <a:t>LANL Team Update</a:t>
            </a:r>
            <a:endParaRPr sz="4700">
              <a:solidFill>
                <a:schemeClr val="lt1"/>
              </a:solidFill>
              <a:latin typeface="Montserrat"/>
              <a:ea typeface="Montserrat"/>
              <a:cs typeface="Montserrat"/>
              <a:sym typeface="Montserrat"/>
            </a:endParaRPr>
          </a:p>
        </p:txBody>
      </p:sp>
      <p:sp>
        <p:nvSpPr>
          <p:cNvPr id="57" name="Google Shape;57;p13"/>
          <p:cNvSpPr txBox="1"/>
          <p:nvPr>
            <p:ph type="ctrTitle"/>
          </p:nvPr>
        </p:nvSpPr>
        <p:spPr>
          <a:xfrm>
            <a:off x="0" y="2996877"/>
            <a:ext cx="9144000" cy="457200"/>
          </a:xfrm>
          <a:prstGeom prst="rect">
            <a:avLst/>
          </a:prstGeom>
          <a:no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2400">
                <a:solidFill>
                  <a:srgbClr val="E09F3E"/>
                </a:solidFill>
                <a:latin typeface="Montserrat"/>
                <a:ea typeface="Montserrat"/>
                <a:cs typeface="Montserrat"/>
                <a:sym typeface="Montserrat"/>
              </a:rPr>
              <a:t>10/25/2024</a:t>
            </a:r>
            <a:endParaRPr b="1" sz="2400">
              <a:solidFill>
                <a:srgbClr val="E09F3E"/>
              </a:solidFill>
              <a:latin typeface="Montserrat"/>
              <a:ea typeface="Montserrat"/>
              <a:cs typeface="Montserrat"/>
              <a:sym typeface="Montserrat"/>
            </a:endParaRPr>
          </a:p>
          <a:p>
            <a:pPr indent="0" lvl="0" marL="0" rtl="0" algn="ctr">
              <a:spcBef>
                <a:spcPts val="0"/>
              </a:spcBef>
              <a:spcAft>
                <a:spcPts val="0"/>
              </a:spcAft>
              <a:buNone/>
            </a:pPr>
            <a:r>
              <a:rPr b="1" lang="en" sz="2288">
                <a:solidFill>
                  <a:srgbClr val="E09F3E"/>
                </a:solidFill>
                <a:latin typeface="Montserrat"/>
                <a:ea typeface="Montserrat"/>
                <a:cs typeface="Montserrat"/>
                <a:sym typeface="Montserrat"/>
              </a:rPr>
              <a:t>Izzy Baumler, Dalton Boeckmann, Morgan Gullo, Jade Waldron</a:t>
            </a:r>
            <a:endParaRPr b="1" sz="2288">
              <a:solidFill>
                <a:srgbClr val="E09F3E"/>
              </a:solidFill>
              <a:latin typeface="Montserrat"/>
              <a:ea typeface="Montserrat"/>
              <a:cs typeface="Montserrat"/>
              <a:sym typeface="Montserrat"/>
            </a:endParaRPr>
          </a:p>
        </p:txBody>
      </p:sp>
      <p:pic>
        <p:nvPicPr>
          <p:cNvPr id="58" name="Google Shape;58;p13"/>
          <p:cNvPicPr preferRelativeResize="0"/>
          <p:nvPr/>
        </p:nvPicPr>
        <p:blipFill>
          <a:blip r:embed="rId4">
            <a:alphaModFix/>
          </a:blip>
          <a:stretch>
            <a:fillRect/>
          </a:stretch>
        </p:blipFill>
        <p:spPr>
          <a:xfrm>
            <a:off x="2982575" y="4091875"/>
            <a:ext cx="2871216" cy="5557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TRIZ Continued</a:t>
            </a:r>
            <a:endParaRPr sz="3000">
              <a:solidFill>
                <a:schemeClr val="lt1"/>
              </a:solidFill>
              <a:latin typeface="Open Sans"/>
              <a:ea typeface="Open Sans"/>
              <a:cs typeface="Open Sans"/>
              <a:sym typeface="Open Sans"/>
            </a:endParaRPr>
          </a:p>
        </p:txBody>
      </p:sp>
      <p:sp>
        <p:nvSpPr>
          <p:cNvPr id="128" name="Google Shape;128;p22"/>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29" name="Google Shape;129;p22"/>
          <p:cNvSpPr txBox="1"/>
          <p:nvPr/>
        </p:nvSpPr>
        <p:spPr>
          <a:xfrm>
            <a:off x="254700" y="948075"/>
            <a:ext cx="8634600" cy="3354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100">
                <a:solidFill>
                  <a:schemeClr val="dk2"/>
                </a:solidFill>
              </a:rPr>
              <a:t>Principals we utilized: </a:t>
            </a:r>
            <a:endParaRPr sz="1100">
              <a:solidFill>
                <a:schemeClr val="dk2"/>
              </a:solidFill>
            </a:endParaRPr>
          </a:p>
          <a:p>
            <a:pPr indent="0" lvl="0" marL="457200" rtl="0" algn="l">
              <a:spcBef>
                <a:spcPts val="0"/>
              </a:spcBef>
              <a:spcAft>
                <a:spcPts val="0"/>
              </a:spcAft>
              <a:buNone/>
            </a:pPr>
            <a:r>
              <a:rPr b="1" lang="en" sz="1100">
                <a:solidFill>
                  <a:schemeClr val="dk2"/>
                </a:solidFill>
              </a:rPr>
              <a:t>Mechanics Substitution:</a:t>
            </a:r>
            <a:r>
              <a:rPr lang="en" sz="1100">
                <a:solidFill>
                  <a:schemeClr val="dk2"/>
                </a:solidFill>
              </a:rPr>
              <a:t> encourages the use of electric, magnetic, and electromagnetic fields to control or interact with objects, or the combination of such fields with field-activated particles.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457200" rtl="0" algn="l">
              <a:spcBef>
                <a:spcPts val="0"/>
              </a:spcBef>
              <a:spcAft>
                <a:spcPts val="0"/>
              </a:spcAft>
              <a:buNone/>
            </a:pPr>
            <a:r>
              <a:rPr b="1" lang="en" sz="1100">
                <a:solidFill>
                  <a:schemeClr val="dk2"/>
                </a:solidFill>
              </a:rPr>
              <a:t>‘The other way round’:</a:t>
            </a:r>
            <a:r>
              <a:rPr lang="en" sz="1100">
                <a:solidFill>
                  <a:schemeClr val="dk2"/>
                </a:solidFill>
              </a:rPr>
              <a:t> focuses on reversing the typical roles of movable and fixed parts within a system</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0" lvl="0" marL="457200" rtl="0" algn="l">
              <a:spcBef>
                <a:spcPts val="0"/>
              </a:spcBef>
              <a:spcAft>
                <a:spcPts val="0"/>
              </a:spcAft>
              <a:buNone/>
            </a:pPr>
            <a:r>
              <a:rPr b="1" lang="en" sz="1100">
                <a:solidFill>
                  <a:schemeClr val="dk2"/>
                </a:solidFill>
              </a:rPr>
              <a:t>Asymmetry:</a:t>
            </a:r>
            <a:r>
              <a:rPr lang="en" sz="1100">
                <a:solidFill>
                  <a:schemeClr val="dk2"/>
                </a:solidFill>
              </a:rPr>
              <a:t> This principle involves transforming a symmetric design into an asymmetric one to unlock functional advantages.</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0" lvl="0" marL="457200" rtl="0" algn="l">
              <a:spcBef>
                <a:spcPts val="0"/>
              </a:spcBef>
              <a:spcAft>
                <a:spcPts val="0"/>
              </a:spcAft>
              <a:buNone/>
            </a:pPr>
            <a:r>
              <a:rPr lang="en" sz="1100">
                <a:solidFill>
                  <a:schemeClr val="dk2"/>
                </a:solidFill>
              </a:rPr>
              <a:t>Ideas: </a:t>
            </a:r>
            <a:r>
              <a:rPr lang="en" sz="1100">
                <a:solidFill>
                  <a:schemeClr val="dk2"/>
                </a:solidFill>
              </a:rPr>
              <a:t>This concept involves generating controlled magnetic fields to manipulate or propel the arm segments without relying on traditional mechanical actuators. Another idea was to heat certain materials within the arm, enabling changes in material properties, such as softening or contracting, which could potentially facilitate smoother or faster movement. Both approaches aim to replace heavy mechanical components with field-based mechanisms, reducing the overall weight while optimizing motion efficiency.</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0" lvl="0" marL="0" rtl="0" algn="l">
              <a:lnSpc>
                <a:spcPct val="115000"/>
              </a:lnSpc>
              <a:spcBef>
                <a:spcPts val="0"/>
              </a:spcBef>
              <a:spcAft>
                <a:spcPts val="0"/>
              </a:spcAft>
              <a:buNone/>
            </a:pPr>
            <a:r>
              <a:rPr lang="en" sz="1100">
                <a:solidFill>
                  <a:schemeClr val="dk2"/>
                </a:solidFill>
              </a:rPr>
              <a:t> flexible materials at fixed joints, allowing the arm to bend and flex without traditional hinges or actuators</a:t>
            </a:r>
            <a:endParaRPr sz="1100">
              <a:solidFill>
                <a:schemeClr val="dk2"/>
              </a:solidFill>
            </a:endParaRPr>
          </a:p>
          <a:p>
            <a:pPr indent="0" lvl="0" marL="0" rtl="0" algn="l">
              <a:lnSpc>
                <a:spcPct val="115000"/>
              </a:lnSpc>
              <a:spcBef>
                <a:spcPts val="0"/>
              </a:spcBef>
              <a:spcAft>
                <a:spcPts val="0"/>
              </a:spcAft>
              <a:buNone/>
            </a:pPr>
            <a:r>
              <a:t/>
            </a:r>
            <a:endParaRPr sz="11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2"/>
                </a:solidFill>
              </a:rPr>
              <a:t>he team conceived ideas such as telescoping translational movement, where the arm could extend or retract in a non-uniform manner, making it adaptable to different operational needs. Another idea focused on fluid dynamics, where the arm’s internal flow could be manipulated to alter its stiffness or length. By adjusting the flow properties or incorporating variable pressure zones, the arm could become more rigid for precise tasks or lengthen to reach distant objects.</a:t>
            </a:r>
            <a:endParaRPr sz="1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Design by Analogy</a:t>
            </a:r>
            <a:endParaRPr sz="3000">
              <a:solidFill>
                <a:schemeClr val="lt1"/>
              </a:solidFill>
              <a:latin typeface="Open Sans"/>
              <a:ea typeface="Open Sans"/>
              <a:cs typeface="Open Sans"/>
              <a:sym typeface="Open Sans"/>
            </a:endParaRPr>
          </a:p>
        </p:txBody>
      </p:sp>
      <p:sp>
        <p:nvSpPr>
          <p:cNvPr id="135" name="Google Shape;135;p23"/>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36" name="Google Shape;136;p23"/>
          <p:cNvSpPr txBox="1"/>
          <p:nvPr/>
        </p:nvSpPr>
        <p:spPr>
          <a:xfrm>
            <a:off x="240325" y="1099300"/>
            <a:ext cx="8634600" cy="3354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1"/>
                </a:solidFill>
              </a:rPr>
              <a:t>Design by analogy is an idea generation method that involves drawing inspiration from solutions in other fields or natural systems to solve a design problem. By identifying similarities between the present challenge and analogous situations in unrelated domains, designers can leverage proven principles and approaches to generate innovative concepts.</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Pollard's lab captures detailed videos of how a human hand grasps and manipulates objects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Robotic hands in Pollard's lab use actuators as artificial tendons to enable movement.</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Alamgir Karim’s lab at the University of Houston uses low-voltage electric fields to control soft polymers that mimic muscle movements.</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Karim’s team has identified triblock copolymers that can operate actuators with as little as a 10-volt battery, offering a low-energy solution for robotic applications.</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Festo's Bionic Handling Assistant emulates human bones and muscles using pneumatic actuators for fluid, coordinated movement (cite this source).</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This robotic arm has a complex structure that allows it to lift loads, move with precision, and securely grip objects.</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 The human arm, equipped with 64 muscles, 28 bones, and various sensory receptors, can perform diverse tasks such as throwing a baseball at 150 km/h and lifting up to 250 kg.</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Morphological Matrix</a:t>
            </a:r>
            <a:endParaRPr sz="3000">
              <a:solidFill>
                <a:schemeClr val="lt1"/>
              </a:solidFill>
              <a:latin typeface="Open Sans"/>
              <a:ea typeface="Open Sans"/>
              <a:cs typeface="Open Sans"/>
              <a:sym typeface="Open Sans"/>
            </a:endParaRPr>
          </a:p>
        </p:txBody>
      </p:sp>
      <p:sp>
        <p:nvSpPr>
          <p:cNvPr id="142" name="Google Shape;142;p2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graphicFrame>
        <p:nvGraphicFramePr>
          <p:cNvPr id="143" name="Google Shape;143;p24"/>
          <p:cNvGraphicFramePr/>
          <p:nvPr/>
        </p:nvGraphicFramePr>
        <p:xfrm>
          <a:off x="1487025" y="806450"/>
          <a:ext cx="3000000" cy="3000000"/>
        </p:xfrm>
        <a:graphic>
          <a:graphicData uri="http://schemas.openxmlformats.org/drawingml/2006/table">
            <a:tbl>
              <a:tblPr>
                <a:noFill/>
                <a:tableStyleId>{678C2062-ED33-4EB1-ACCB-F6EA63561DE0}</a:tableStyleId>
              </a:tblPr>
              <a:tblGrid>
                <a:gridCol w="1149500"/>
                <a:gridCol w="981875"/>
                <a:gridCol w="1089650"/>
                <a:gridCol w="826225"/>
                <a:gridCol w="933975"/>
                <a:gridCol w="922000"/>
                <a:gridCol w="862150"/>
                <a:gridCol w="706475"/>
              </a:tblGrid>
              <a:tr h="211875">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Subfunction</a:t>
                      </a:r>
                      <a:endParaRPr b="1" sz="1100">
                        <a:latin typeface="Times New Roman"/>
                        <a:ea typeface="Times New Roman"/>
                        <a:cs typeface="Times New Roman"/>
                        <a:sym typeface="Times New Roman"/>
                      </a:endParaRPr>
                    </a:p>
                  </a:txBody>
                  <a:tcPr marT="63500" marB="63500" marR="63500" marL="63500">
                    <a:solidFill>
                      <a:srgbClr val="D9D9D9"/>
                    </a:solidFill>
                  </a:tcPr>
                </a:tc>
                <a:tc gridSpan="7">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Solution</a:t>
                      </a:r>
                      <a:endParaRPr b="1" sz="1100">
                        <a:latin typeface="Times New Roman"/>
                        <a:ea typeface="Times New Roman"/>
                        <a:cs typeface="Times New Roman"/>
                        <a:sym typeface="Times New Roman"/>
                      </a:endParaRPr>
                    </a:p>
                  </a:txBody>
                  <a:tcPr marT="63500" marB="63500" marR="63500" marL="63500">
                    <a:solidFill>
                      <a:srgbClr val="D9D9D9"/>
                    </a:solidFill>
                  </a:tcPr>
                </a:tc>
                <a:tc hMerge="1"/>
                <a:tc hMerge="1"/>
                <a:tc hMerge="1"/>
                <a:tc hMerge="1"/>
                <a:tc hMerge="1"/>
                <a:tc hMerge="1"/>
              </a:tr>
              <a:tr h="31985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Store Electricity</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Rechargeable/ Primary Batteries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Capacitors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Cable connection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Wires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Energy Harvesting</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24040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Start positioning system</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Wires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39930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Convert electrical energy to translational energy</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Motor</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Actuator</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Gears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Drive Train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47875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Translate joints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Pulleys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Omnidirectional joint</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Telescoping system</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Actuation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Heat-sensitive movement of material</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Magnetic levitation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Compressed air like elephant trunk or hose</a:t>
                      </a:r>
                      <a:endParaRPr sz="800">
                        <a:latin typeface="Times New Roman"/>
                        <a:ea typeface="Times New Roman"/>
                        <a:cs typeface="Times New Roman"/>
                        <a:sym typeface="Times New Roman"/>
                      </a:endParaRPr>
                    </a:p>
                  </a:txBody>
                  <a:tcPr marT="63500" marB="63500" marR="63500" marL="63500"/>
                </a:tc>
              </a:tr>
              <a:tr h="31985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Convert electrical energy to rotational energy</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Motor</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Actuator</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Gears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Drive Train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31985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Rotate joints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Pulleys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Ball joint</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Combining different actuators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Gimbal Mechanism</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Magnetic Couplings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24040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Import user commands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Arduino</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Raspberry Pi</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Bluetooth</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Pre-programmed commands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Voice Recognition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Gesture Recognition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24040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Interpret commands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Python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MATLAB</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Simulink</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r h="240400">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Calculate position</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Inverse</a:t>
                      </a:r>
                      <a:r>
                        <a:rPr lang="en" sz="800">
                          <a:latin typeface="Times New Roman"/>
                          <a:ea typeface="Times New Roman"/>
                          <a:cs typeface="Times New Roman"/>
                          <a:sym typeface="Times New Roman"/>
                        </a:rPr>
                        <a:t> Kinematics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800">
                          <a:latin typeface="Times New Roman"/>
                          <a:ea typeface="Times New Roman"/>
                          <a:cs typeface="Times New Roman"/>
                          <a:sym typeface="Times New Roman"/>
                        </a:rPr>
                        <a:t>Forward Kinematics</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t/>
                      </a:r>
                      <a:endParaRPr sz="800">
                        <a:latin typeface="Times New Roman"/>
                        <a:ea typeface="Times New Roman"/>
                        <a:cs typeface="Times New Roman"/>
                        <a:sym typeface="Times New Roman"/>
                      </a:endParaRPr>
                    </a:p>
                  </a:txBody>
                  <a:tcPr marT="63500" marB="63500" marR="63500" marL="63500"/>
                </a:tc>
              </a:tr>
            </a:tbl>
          </a:graphicData>
        </a:graphic>
      </p:graphicFrame>
      <p:sp>
        <p:nvSpPr>
          <p:cNvPr id="144" name="Google Shape;144;p24"/>
          <p:cNvSpPr txBox="1"/>
          <p:nvPr/>
        </p:nvSpPr>
        <p:spPr>
          <a:xfrm>
            <a:off x="0" y="1619100"/>
            <a:ext cx="1445100" cy="19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Utilizing all research to generate solutions to each sub function and create a final, complex design</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4 Concepts</a:t>
            </a:r>
            <a:endParaRPr sz="3000">
              <a:solidFill>
                <a:schemeClr val="lt1"/>
              </a:solidFill>
              <a:latin typeface="Open Sans"/>
              <a:ea typeface="Open Sans"/>
              <a:cs typeface="Open Sans"/>
              <a:sym typeface="Open Sans"/>
            </a:endParaRPr>
          </a:p>
        </p:txBody>
      </p:sp>
      <p:sp>
        <p:nvSpPr>
          <p:cNvPr id="150" name="Google Shape;150;p25"/>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graphicFrame>
        <p:nvGraphicFramePr>
          <p:cNvPr id="151" name="Google Shape;151;p25"/>
          <p:cNvGraphicFramePr/>
          <p:nvPr/>
        </p:nvGraphicFramePr>
        <p:xfrm>
          <a:off x="269350" y="927100"/>
          <a:ext cx="3000000" cy="3000000"/>
        </p:xfrm>
        <a:graphic>
          <a:graphicData uri="http://schemas.openxmlformats.org/drawingml/2006/table">
            <a:tbl>
              <a:tblPr>
                <a:noFill/>
                <a:tableStyleId>{678C2062-ED33-4EB1-ACCB-F6EA63561DE0}</a:tableStyleId>
              </a:tblPr>
              <a:tblGrid>
                <a:gridCol w="1729650"/>
                <a:gridCol w="1729650"/>
                <a:gridCol w="1729650"/>
                <a:gridCol w="1729650"/>
                <a:gridCol w="1729650"/>
              </a:tblGrid>
              <a:tr h="266700">
                <a:tc>
                  <a:txBody>
                    <a:bodyPr/>
                    <a:lstStyle/>
                    <a:p>
                      <a:pPr indent="0" lvl="0" marL="0" rtl="0" algn="ctr">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solidFill>
                      <a:srgbClr val="CCCCCC"/>
                    </a:solidFill>
                  </a:tcPr>
                </a:tc>
                <a:tc gridSpan="4">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Solution</a:t>
                      </a:r>
                      <a:endParaRPr b="1" sz="1100">
                        <a:latin typeface="Times New Roman"/>
                        <a:ea typeface="Times New Roman"/>
                        <a:cs typeface="Times New Roman"/>
                        <a:sym typeface="Times New Roman"/>
                      </a:endParaRPr>
                    </a:p>
                  </a:txBody>
                  <a:tcPr marT="63500" marB="63500" marR="63500" marL="63500">
                    <a:solidFill>
                      <a:srgbClr val="CCCCCC"/>
                    </a:solidFill>
                  </a:tcPr>
                </a:tc>
                <a:tc hMerge="1"/>
                <a:tc hMerge="1"/>
                <a:tc hMerge="1"/>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Subfunction</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Concept 1</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Concept 2</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Concept 3</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Concept 4</a:t>
                      </a:r>
                      <a:endParaRPr b="1"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Store Electricity</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Batteries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Cable Connection</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Batteries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Cable Connection</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Start positioning system</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Wires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Wires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Wires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Wires</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Convert electrical energy to translational energy</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Gears and Motors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Actuator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Motor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Actuators and Motors</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Translate joints</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Pulleys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Telescoping System</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Actuation</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Telescoping System</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Convert electrical energy to rotational energy</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Motor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Motor and Actuator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Motor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Motor</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Rotate joints</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Gimbal Mechanism</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Ball Joint</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Actuation</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Ball Joint</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Import user commands</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Raspberry Pi</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Bluetooth</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Raspberry Pi</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Raspberry Pi</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Interpret commands</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Python</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Python</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Python</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Calculate position</a:t>
                      </a:r>
                      <a:endParaRPr b="1" sz="1100">
                        <a:latin typeface="Times New Roman"/>
                        <a:ea typeface="Times New Roman"/>
                        <a:cs typeface="Times New Roman"/>
                        <a:sym typeface="Times New Roman"/>
                      </a:endParaRPr>
                    </a:p>
                  </a:txBody>
                  <a:tcPr marT="63500" marB="63500" marR="63500" marL="63500">
                    <a:solidFill>
                      <a:srgbClr val="CCCCCC"/>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Inverse and Forward Kinematics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Inverse Kinematics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Inverse Kinematics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Inverse Kinematics</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Concept 1</a:t>
            </a:r>
            <a:endParaRPr sz="3000">
              <a:solidFill>
                <a:schemeClr val="lt1"/>
              </a:solidFill>
              <a:latin typeface="Open Sans"/>
              <a:ea typeface="Open Sans"/>
              <a:cs typeface="Open Sans"/>
              <a:sym typeface="Open Sans"/>
            </a:endParaRPr>
          </a:p>
        </p:txBody>
      </p:sp>
      <p:sp>
        <p:nvSpPr>
          <p:cNvPr id="157" name="Google Shape;157;p26"/>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158" name="Google Shape;158;p26"/>
          <p:cNvPicPr preferRelativeResize="0"/>
          <p:nvPr/>
        </p:nvPicPr>
        <p:blipFill>
          <a:blip r:embed="rId3">
            <a:alphaModFix/>
          </a:blip>
          <a:stretch>
            <a:fillRect/>
          </a:stretch>
        </p:blipFill>
        <p:spPr>
          <a:xfrm>
            <a:off x="1604400" y="986825"/>
            <a:ext cx="6238815" cy="350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Concept 2 </a:t>
            </a:r>
            <a:endParaRPr sz="3000">
              <a:solidFill>
                <a:schemeClr val="lt1"/>
              </a:solidFill>
              <a:latin typeface="Open Sans"/>
              <a:ea typeface="Open Sans"/>
              <a:cs typeface="Open Sans"/>
              <a:sym typeface="Open Sans"/>
            </a:endParaRPr>
          </a:p>
        </p:txBody>
      </p:sp>
      <p:sp>
        <p:nvSpPr>
          <p:cNvPr id="164" name="Google Shape;164;p27"/>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165" name="Google Shape;165;p27"/>
          <p:cNvPicPr preferRelativeResize="0"/>
          <p:nvPr/>
        </p:nvPicPr>
        <p:blipFill>
          <a:blip r:embed="rId3">
            <a:alphaModFix/>
          </a:blip>
          <a:stretch>
            <a:fillRect/>
          </a:stretch>
        </p:blipFill>
        <p:spPr>
          <a:xfrm>
            <a:off x="5871701" y="930875"/>
            <a:ext cx="2132276" cy="3793525"/>
          </a:xfrm>
          <a:prstGeom prst="rect">
            <a:avLst/>
          </a:prstGeom>
          <a:noFill/>
          <a:ln>
            <a:noFill/>
          </a:ln>
        </p:spPr>
      </p:pic>
      <p:sp>
        <p:nvSpPr>
          <p:cNvPr id="166" name="Google Shape;166;p27"/>
          <p:cNvSpPr txBox="1"/>
          <p:nvPr/>
        </p:nvSpPr>
        <p:spPr>
          <a:xfrm>
            <a:off x="365725" y="1145100"/>
            <a:ext cx="3816600" cy="336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Telescoping Arm through actuation (enables the arm be compact)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Telescoping arm to allow translational movement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6 Degrees of Freedom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6 motors for rotation and translation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Connected with an electrical wire to outlet</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Concept 3</a:t>
            </a:r>
            <a:endParaRPr sz="3000">
              <a:solidFill>
                <a:schemeClr val="lt1"/>
              </a:solidFill>
              <a:latin typeface="Open Sans"/>
              <a:ea typeface="Open Sans"/>
              <a:cs typeface="Open Sans"/>
              <a:sym typeface="Open Sans"/>
            </a:endParaRPr>
          </a:p>
        </p:txBody>
      </p:sp>
      <p:sp>
        <p:nvSpPr>
          <p:cNvPr id="172" name="Google Shape;172;p28"/>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173" name="Google Shape;173;p28"/>
          <p:cNvPicPr preferRelativeResize="0"/>
          <p:nvPr/>
        </p:nvPicPr>
        <p:blipFill>
          <a:blip r:embed="rId3">
            <a:alphaModFix/>
          </a:blip>
          <a:stretch>
            <a:fillRect/>
          </a:stretch>
        </p:blipFill>
        <p:spPr>
          <a:xfrm>
            <a:off x="2478050" y="1066800"/>
            <a:ext cx="4390120" cy="350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Concept 4</a:t>
            </a:r>
            <a:endParaRPr sz="3000">
              <a:solidFill>
                <a:schemeClr val="lt1"/>
              </a:solidFill>
              <a:latin typeface="Open Sans"/>
              <a:ea typeface="Open Sans"/>
              <a:cs typeface="Open Sans"/>
              <a:sym typeface="Open Sans"/>
            </a:endParaRPr>
          </a:p>
        </p:txBody>
      </p:sp>
      <p:sp>
        <p:nvSpPr>
          <p:cNvPr id="179" name="Google Shape;179;p29"/>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180" name="Google Shape;180;p29"/>
          <p:cNvPicPr preferRelativeResize="0"/>
          <p:nvPr/>
        </p:nvPicPr>
        <p:blipFill>
          <a:blip r:embed="rId3">
            <a:alphaModFix/>
          </a:blip>
          <a:stretch>
            <a:fillRect/>
          </a:stretch>
        </p:blipFill>
        <p:spPr>
          <a:xfrm>
            <a:off x="4503250" y="1066800"/>
            <a:ext cx="4304386" cy="3505200"/>
          </a:xfrm>
          <a:prstGeom prst="rect">
            <a:avLst/>
          </a:prstGeom>
          <a:noFill/>
          <a:ln>
            <a:noFill/>
          </a:ln>
        </p:spPr>
      </p:pic>
      <p:sp>
        <p:nvSpPr>
          <p:cNvPr id="181" name="Google Shape;181;p29"/>
          <p:cNvSpPr txBox="1"/>
          <p:nvPr/>
        </p:nvSpPr>
        <p:spPr>
          <a:xfrm>
            <a:off x="365725" y="1145100"/>
            <a:ext cx="3816600" cy="336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Telescoping Arm through actuation (enables the arm be compact)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6 Degrees of Freedom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6 </a:t>
            </a:r>
            <a:r>
              <a:rPr lang="en" sz="1800">
                <a:solidFill>
                  <a:schemeClr val="dk2"/>
                </a:solidFill>
              </a:rPr>
              <a:t>motors</a:t>
            </a:r>
            <a:r>
              <a:rPr lang="en" sz="1800">
                <a:solidFill>
                  <a:schemeClr val="dk2"/>
                </a:solidFill>
              </a:rPr>
              <a:t> for rotation and translation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Connected with an </a:t>
            </a:r>
            <a:r>
              <a:rPr lang="en" sz="1800">
                <a:solidFill>
                  <a:schemeClr val="dk2"/>
                </a:solidFill>
              </a:rPr>
              <a:t>electrical</a:t>
            </a:r>
            <a:r>
              <a:rPr lang="en" sz="1800">
                <a:solidFill>
                  <a:schemeClr val="dk2"/>
                </a:solidFill>
              </a:rPr>
              <a:t> wire to outlet</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Future Work</a:t>
            </a:r>
            <a:endParaRPr sz="3000">
              <a:solidFill>
                <a:schemeClr val="lt1"/>
              </a:solidFill>
              <a:latin typeface="Open Sans"/>
              <a:ea typeface="Open Sans"/>
              <a:cs typeface="Open Sans"/>
              <a:sym typeface="Open Sans"/>
            </a:endParaRPr>
          </a:p>
        </p:txBody>
      </p:sp>
      <p:sp>
        <p:nvSpPr>
          <p:cNvPr id="187" name="Google Shape;187;p30"/>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88" name="Google Shape;188;p30"/>
          <p:cNvSpPr txBox="1"/>
          <p:nvPr/>
        </p:nvSpPr>
        <p:spPr>
          <a:xfrm>
            <a:off x="529400" y="1248500"/>
            <a:ext cx="8038500" cy="323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Start to </a:t>
            </a:r>
            <a:r>
              <a:rPr lang="en" sz="1800">
                <a:solidFill>
                  <a:schemeClr val="dk2"/>
                </a:solidFill>
              </a:rPr>
              <a:t>specify</a:t>
            </a:r>
            <a:r>
              <a:rPr lang="en" sz="1800">
                <a:solidFill>
                  <a:schemeClr val="dk2"/>
                </a:solidFill>
              </a:rPr>
              <a:t> motors, lengths, and materials for each concept and begin comparing them in reference to our customer needs and requirements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Compare through a Pugh chart and an IIAE Matrix</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Choose final design and create preliminary CAD model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Begin our Embodiment Design</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Embodiment</a:t>
            </a:r>
            <a:r>
              <a:rPr lang="en" sz="3000">
                <a:solidFill>
                  <a:schemeClr val="lt1"/>
                </a:solidFill>
                <a:latin typeface="Open Sans"/>
                <a:ea typeface="Open Sans"/>
                <a:cs typeface="Open Sans"/>
                <a:sym typeface="Open Sans"/>
              </a:rPr>
              <a:t> Design Plan </a:t>
            </a:r>
            <a:endParaRPr sz="3000">
              <a:solidFill>
                <a:schemeClr val="lt1"/>
              </a:solidFill>
              <a:latin typeface="Open Sans"/>
              <a:ea typeface="Open Sans"/>
              <a:cs typeface="Open Sans"/>
              <a:sym typeface="Open Sans"/>
            </a:endParaRPr>
          </a:p>
        </p:txBody>
      </p:sp>
      <p:sp>
        <p:nvSpPr>
          <p:cNvPr id="194" name="Google Shape;194;p31"/>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95" name="Google Shape;195;p31"/>
          <p:cNvSpPr txBox="1"/>
          <p:nvPr/>
        </p:nvSpPr>
        <p:spPr>
          <a:xfrm>
            <a:off x="240325" y="1099300"/>
            <a:ext cx="3559200" cy="3354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Char char="-"/>
            </a:pPr>
            <a:r>
              <a:rPr lang="en" sz="2100">
                <a:solidFill>
                  <a:schemeClr val="dk2"/>
                </a:solidFill>
              </a:rPr>
              <a:t>Organized detailed solution path for us to follow to meet all deadlines</a:t>
            </a:r>
            <a:endParaRPr sz="2100">
              <a:solidFill>
                <a:schemeClr val="dk2"/>
              </a:solidFill>
            </a:endParaRPr>
          </a:p>
          <a:p>
            <a:pPr indent="-361950" lvl="0" marL="457200" rtl="0" algn="l">
              <a:spcBef>
                <a:spcPts val="0"/>
              </a:spcBef>
              <a:spcAft>
                <a:spcPts val="0"/>
              </a:spcAft>
              <a:buClr>
                <a:schemeClr val="dk2"/>
              </a:buClr>
              <a:buSzPts val="2100"/>
              <a:buChar char="-"/>
            </a:pPr>
            <a:r>
              <a:rPr lang="en" sz="2100">
                <a:solidFill>
                  <a:schemeClr val="dk2"/>
                </a:solidFill>
              </a:rPr>
              <a:t>Specific time to design verification with FEA </a:t>
            </a:r>
            <a:r>
              <a:rPr lang="en" sz="2100">
                <a:solidFill>
                  <a:schemeClr val="dk2"/>
                </a:solidFill>
              </a:rPr>
              <a:t>analysis</a:t>
            </a:r>
            <a:r>
              <a:rPr lang="en" sz="2100">
                <a:solidFill>
                  <a:schemeClr val="dk2"/>
                </a:solidFill>
              </a:rPr>
              <a:t> </a:t>
            </a:r>
            <a:endParaRPr sz="2100">
              <a:solidFill>
                <a:schemeClr val="dk2"/>
              </a:solidFill>
            </a:endParaRPr>
          </a:p>
          <a:p>
            <a:pPr indent="-361950" lvl="0" marL="457200" rtl="0" algn="l">
              <a:spcBef>
                <a:spcPts val="0"/>
              </a:spcBef>
              <a:spcAft>
                <a:spcPts val="0"/>
              </a:spcAft>
              <a:buClr>
                <a:schemeClr val="dk2"/>
              </a:buClr>
              <a:buSzPts val="2100"/>
              <a:buChar char="-"/>
            </a:pPr>
            <a:r>
              <a:rPr lang="en" sz="2100">
                <a:solidFill>
                  <a:schemeClr val="dk2"/>
                </a:solidFill>
              </a:rPr>
              <a:t>Currently in the Process of Finalizing our Design</a:t>
            </a:r>
            <a:endParaRPr sz="2100">
              <a:solidFill>
                <a:schemeClr val="dk2"/>
              </a:solidFill>
            </a:endParaRPr>
          </a:p>
          <a:p>
            <a:pPr indent="0" lvl="0" marL="457200" rtl="0" algn="l">
              <a:spcBef>
                <a:spcPts val="0"/>
              </a:spcBef>
              <a:spcAft>
                <a:spcPts val="0"/>
              </a:spcAft>
              <a:buNone/>
            </a:pPr>
            <a:r>
              <a:t/>
            </a:r>
            <a:endParaRPr sz="1800">
              <a:solidFill>
                <a:schemeClr val="dk2"/>
              </a:solidFill>
            </a:endParaRPr>
          </a:p>
        </p:txBody>
      </p:sp>
      <p:pic>
        <p:nvPicPr>
          <p:cNvPr id="196" name="Google Shape;196;p31"/>
          <p:cNvPicPr preferRelativeResize="0"/>
          <p:nvPr/>
        </p:nvPicPr>
        <p:blipFill rotWithShape="1">
          <a:blip r:embed="rId3">
            <a:alphaModFix/>
          </a:blip>
          <a:srcRect b="0" l="9453" r="0" t="1234"/>
          <a:stretch/>
        </p:blipFill>
        <p:spPr>
          <a:xfrm>
            <a:off x="3646275" y="929752"/>
            <a:ext cx="5362350" cy="377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Mission Statement</a:t>
            </a:r>
            <a:endParaRPr sz="3000">
              <a:solidFill>
                <a:schemeClr val="lt1"/>
              </a:solidFill>
              <a:latin typeface="Open Sans"/>
              <a:ea typeface="Open Sans"/>
              <a:cs typeface="Open Sans"/>
              <a:sym typeface="Open Sans"/>
            </a:endParaRPr>
          </a:p>
        </p:txBody>
      </p:sp>
      <p:sp>
        <p:nvSpPr>
          <p:cNvPr id="64" name="Google Shape;64;p14"/>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65" name="Google Shape;65;p14"/>
          <p:cNvPicPr preferRelativeResize="0"/>
          <p:nvPr/>
        </p:nvPicPr>
        <p:blipFill rotWithShape="1">
          <a:blip r:embed="rId3">
            <a:alphaModFix/>
          </a:blip>
          <a:srcRect b="4517" l="24457" r="6471" t="4032"/>
          <a:stretch/>
        </p:blipFill>
        <p:spPr>
          <a:xfrm>
            <a:off x="1109557" y="2245675"/>
            <a:ext cx="2186344" cy="2221875"/>
          </a:xfrm>
          <a:prstGeom prst="rect">
            <a:avLst/>
          </a:prstGeom>
          <a:noFill/>
          <a:ln>
            <a:noFill/>
          </a:ln>
        </p:spPr>
      </p:pic>
      <p:pic>
        <p:nvPicPr>
          <p:cNvPr id="66" name="Google Shape;66;p14"/>
          <p:cNvPicPr preferRelativeResize="0"/>
          <p:nvPr/>
        </p:nvPicPr>
        <p:blipFill rotWithShape="1">
          <a:blip r:embed="rId4">
            <a:alphaModFix/>
          </a:blip>
          <a:srcRect b="8969" l="0" r="0" t="39096"/>
          <a:stretch/>
        </p:blipFill>
        <p:spPr>
          <a:xfrm>
            <a:off x="6012600" y="3128471"/>
            <a:ext cx="2186352" cy="1513976"/>
          </a:xfrm>
          <a:prstGeom prst="rect">
            <a:avLst/>
          </a:prstGeom>
          <a:noFill/>
          <a:ln>
            <a:noFill/>
          </a:ln>
        </p:spPr>
      </p:pic>
      <p:pic>
        <p:nvPicPr>
          <p:cNvPr id="67" name="Google Shape;67;p14"/>
          <p:cNvPicPr preferRelativeResize="0"/>
          <p:nvPr/>
        </p:nvPicPr>
        <p:blipFill rotWithShape="1">
          <a:blip r:embed="rId5">
            <a:alphaModFix/>
          </a:blip>
          <a:srcRect b="29263" l="0" r="0" t="17422"/>
          <a:stretch/>
        </p:blipFill>
        <p:spPr>
          <a:xfrm rot="1037937">
            <a:off x="4813661" y="2655403"/>
            <a:ext cx="1994477" cy="708867"/>
          </a:xfrm>
          <a:prstGeom prst="rect">
            <a:avLst/>
          </a:prstGeom>
          <a:noFill/>
          <a:ln>
            <a:noFill/>
          </a:ln>
        </p:spPr>
      </p:pic>
      <p:sp>
        <p:nvSpPr>
          <p:cNvPr id="68" name="Google Shape;68;p14"/>
          <p:cNvSpPr txBox="1"/>
          <p:nvPr/>
        </p:nvSpPr>
        <p:spPr>
          <a:xfrm>
            <a:off x="550925" y="1106200"/>
            <a:ext cx="8165400" cy="10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900">
                <a:solidFill>
                  <a:schemeClr val="dk1"/>
                </a:solidFill>
              </a:rPr>
              <a:t>There is a need for a technology that has 6 DOF and can move through its full range of motion in each degree of freedom up to 1 Hz.</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3000">
                <a:solidFill>
                  <a:schemeClr val="lt1"/>
                </a:solidFill>
                <a:latin typeface="Montserrat"/>
                <a:ea typeface="Montserrat"/>
                <a:cs typeface="Montserrat"/>
                <a:sym typeface="Montserrat"/>
              </a:rPr>
              <a:t>Schedule</a:t>
            </a:r>
            <a:endParaRPr b="1" sz="3000">
              <a:solidFill>
                <a:schemeClr val="lt1"/>
              </a:solidFill>
              <a:latin typeface="Montserrat"/>
              <a:ea typeface="Montserrat"/>
              <a:cs typeface="Montserrat"/>
              <a:sym typeface="Montserrat"/>
            </a:endParaRPr>
          </a:p>
        </p:txBody>
      </p:sp>
      <p:sp>
        <p:nvSpPr>
          <p:cNvPr id="202" name="Google Shape;202;p32"/>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pic>
        <p:nvPicPr>
          <p:cNvPr id="203" name="Google Shape;203;p32"/>
          <p:cNvPicPr preferRelativeResize="0"/>
          <p:nvPr/>
        </p:nvPicPr>
        <p:blipFill rotWithShape="1">
          <a:blip r:embed="rId3">
            <a:alphaModFix/>
          </a:blip>
          <a:srcRect b="6105" l="0" r="0" t="4240"/>
          <a:stretch/>
        </p:blipFill>
        <p:spPr>
          <a:xfrm>
            <a:off x="1031126" y="977075"/>
            <a:ext cx="7081750" cy="368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Customer Needs</a:t>
            </a:r>
            <a:endParaRPr sz="3000">
              <a:solidFill>
                <a:schemeClr val="lt1"/>
              </a:solidFill>
              <a:latin typeface="Open Sans"/>
              <a:ea typeface="Open Sans"/>
              <a:cs typeface="Open Sans"/>
              <a:sym typeface="Open Sans"/>
            </a:endParaRPr>
          </a:p>
        </p:txBody>
      </p:sp>
      <p:sp>
        <p:nvSpPr>
          <p:cNvPr id="74" name="Google Shape;74;p15"/>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75" name="Google Shape;75;p15"/>
          <p:cNvSpPr txBox="1"/>
          <p:nvPr/>
        </p:nvSpPr>
        <p:spPr>
          <a:xfrm>
            <a:off x="240325" y="1099300"/>
            <a:ext cx="8634600" cy="335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Customer Interviews - Michael, Rodrigo</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Supplemental Design Survey - Link </a:t>
            </a:r>
            <a:r>
              <a:rPr lang="en" sz="1800" u="sng">
                <a:solidFill>
                  <a:schemeClr val="hlink"/>
                </a:solidFill>
                <a:hlinkClick r:id="rId3"/>
              </a:rPr>
              <a:t>Here</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graphicFrame>
        <p:nvGraphicFramePr>
          <p:cNvPr id="76" name="Google Shape;76;p15"/>
          <p:cNvGraphicFramePr/>
          <p:nvPr/>
        </p:nvGraphicFramePr>
        <p:xfrm>
          <a:off x="1629450" y="1926275"/>
          <a:ext cx="3000000" cy="3000000"/>
        </p:xfrm>
        <a:graphic>
          <a:graphicData uri="http://schemas.openxmlformats.org/drawingml/2006/table">
            <a:tbl>
              <a:tblPr>
                <a:noFill/>
                <a:tableStyleId>{678C2062-ED33-4EB1-ACCB-F6EA63561DE0}</a:tableStyleId>
              </a:tblPr>
              <a:tblGrid>
                <a:gridCol w="371475"/>
                <a:gridCol w="2524125"/>
                <a:gridCol w="3048000"/>
              </a:tblGrid>
              <a:tr h="12700">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Designated Need</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Importance Score (1 to 5,  5 = most important)</a:t>
                      </a:r>
                      <a:endParaRPr b="1"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Highly Maneuverable/Fast</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Precise/Accurate Control</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Versatile</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Durable under harsh conditions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Stable</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Lightweight</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7</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Semi-Autonomous</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Customer Needs</a:t>
            </a:r>
            <a:endParaRPr sz="3000">
              <a:solidFill>
                <a:schemeClr val="lt1"/>
              </a:solidFill>
              <a:latin typeface="Open Sans"/>
              <a:ea typeface="Open Sans"/>
              <a:cs typeface="Open Sans"/>
              <a:sym typeface="Open Sans"/>
            </a:endParaRPr>
          </a:p>
        </p:txBody>
      </p:sp>
      <p:pic>
        <p:nvPicPr>
          <p:cNvPr id="82" name="Google Shape;82;p16" title="Chart"/>
          <p:cNvPicPr preferRelativeResize="0"/>
          <p:nvPr/>
        </p:nvPicPr>
        <p:blipFill>
          <a:blip r:embed="rId3">
            <a:alphaModFix/>
          </a:blip>
          <a:stretch>
            <a:fillRect/>
          </a:stretch>
        </p:blipFill>
        <p:spPr>
          <a:xfrm>
            <a:off x="5087200" y="1448825"/>
            <a:ext cx="3843625" cy="2378624"/>
          </a:xfrm>
          <a:prstGeom prst="rect">
            <a:avLst/>
          </a:prstGeom>
          <a:noFill/>
          <a:ln>
            <a:noFill/>
          </a:ln>
        </p:spPr>
      </p:pic>
      <p:pic>
        <p:nvPicPr>
          <p:cNvPr id="83" name="Google Shape;83;p16"/>
          <p:cNvPicPr preferRelativeResize="0"/>
          <p:nvPr/>
        </p:nvPicPr>
        <p:blipFill>
          <a:blip r:embed="rId4">
            <a:alphaModFix/>
          </a:blip>
          <a:stretch>
            <a:fillRect/>
          </a:stretch>
        </p:blipFill>
        <p:spPr>
          <a:xfrm>
            <a:off x="152400" y="1066800"/>
            <a:ext cx="4494345" cy="39243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Design Requirements </a:t>
            </a:r>
            <a:endParaRPr sz="3000">
              <a:solidFill>
                <a:schemeClr val="lt1"/>
              </a:solidFill>
              <a:latin typeface="Open Sans"/>
              <a:ea typeface="Open Sans"/>
              <a:cs typeface="Open Sans"/>
              <a:sym typeface="Open Sans"/>
            </a:endParaRPr>
          </a:p>
        </p:txBody>
      </p:sp>
      <p:graphicFrame>
        <p:nvGraphicFramePr>
          <p:cNvPr id="89" name="Google Shape;89;p17"/>
          <p:cNvGraphicFramePr/>
          <p:nvPr/>
        </p:nvGraphicFramePr>
        <p:xfrm>
          <a:off x="1505950" y="1327150"/>
          <a:ext cx="3000000" cy="3000000"/>
        </p:xfrm>
        <a:graphic>
          <a:graphicData uri="http://schemas.openxmlformats.org/drawingml/2006/table">
            <a:tbl>
              <a:tblPr>
                <a:noFill/>
                <a:tableStyleId>{971FEA38-8795-4CBF-8444-F2C05FF860D3}</a:tableStyleId>
              </a:tblPr>
              <a:tblGrid>
                <a:gridCol w="933450"/>
                <a:gridCol w="457200"/>
                <a:gridCol w="1381125"/>
                <a:gridCol w="2038350"/>
                <a:gridCol w="752475"/>
                <a:gridCol w="390525"/>
              </a:tblGrid>
              <a:tr h="457200">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Requirement #</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Need #</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Metric</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Importance Score (1 to 5, 5 = most important)</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Required Values</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Times New Roman"/>
                          <a:ea typeface="Times New Roman"/>
                          <a:cs typeface="Times New Roman"/>
                          <a:sym typeface="Times New Roman"/>
                        </a:rPr>
                        <a:t>Units</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7,5</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Weight of the Arm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&lt;14</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kg</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1,2,4</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Maximum Torque Output</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2-10</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Nm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2,3,8</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Positional Accuracy</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0.1-0.3</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2,5</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Reach of Robotic Arm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&gt;0.67</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3,5,7</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System Mass Distribution</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0.209</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kg/cm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323850">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1,2</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Movement Speed of the Arm</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m/s</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1,2,3,5</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Frequency of Motion</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5</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Hz</a:t>
                      </a:r>
                      <a:endParaRPr sz="1000">
                        <a:latin typeface="Times New Roman"/>
                        <a:ea typeface="Times New Roman"/>
                        <a:cs typeface="Times New Roman"/>
                        <a:sym typeface="Times New Roman"/>
                      </a:endParaRPr>
                    </a:p>
                  </a:txBody>
                  <a:tcPr marT="25400" marB="25400" marR="25400" marL="25400" anchor="b">
                    <a:lnL cap="flat" cmpd="sng" w="11425">
                      <a:solidFill>
                        <a:srgbClr val="000000"/>
                      </a:solidFill>
                      <a:prstDash val="solid"/>
                      <a:round/>
                      <a:headEnd len="sm" w="sm" type="none"/>
                      <a:tailEnd len="sm" w="sm" type="none"/>
                    </a:lnL>
                    <a:lnR cap="flat" cmpd="sng" w="11425">
                      <a:solidFill>
                        <a:srgbClr val="000000"/>
                      </a:solidFill>
                      <a:prstDash val="solid"/>
                      <a:round/>
                      <a:headEnd len="sm" w="sm" type="none"/>
                      <a:tailEnd len="sm" w="sm" type="none"/>
                    </a:lnR>
                    <a:lnT cap="flat" cmpd="sng" w="11425">
                      <a:solidFill>
                        <a:srgbClr val="000000"/>
                      </a:solidFill>
                      <a:prstDash val="solid"/>
                      <a:round/>
                      <a:headEnd len="sm" w="sm" type="none"/>
                      <a:tailEnd len="sm" w="sm" type="none"/>
                    </a:lnT>
                    <a:lnB cap="flat" cmpd="sng" w="114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Functional Model</a:t>
            </a:r>
            <a:endParaRPr sz="3000">
              <a:solidFill>
                <a:schemeClr val="lt1"/>
              </a:solidFill>
              <a:latin typeface="Open Sans"/>
              <a:ea typeface="Open Sans"/>
              <a:cs typeface="Open Sans"/>
              <a:sym typeface="Open Sans"/>
            </a:endParaRPr>
          </a:p>
        </p:txBody>
      </p:sp>
      <p:sp>
        <p:nvSpPr>
          <p:cNvPr id="95" name="Google Shape;95;p18"/>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96" name="Google Shape;96;p18"/>
          <p:cNvSpPr txBox="1"/>
          <p:nvPr/>
        </p:nvSpPr>
        <p:spPr>
          <a:xfrm>
            <a:off x="240325" y="1099300"/>
            <a:ext cx="8634600" cy="3354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
        <p:nvSpPr>
          <p:cNvPr id="97" name="Google Shape;97;p18"/>
          <p:cNvSpPr txBox="1"/>
          <p:nvPr/>
        </p:nvSpPr>
        <p:spPr>
          <a:xfrm>
            <a:off x="29275" y="1035200"/>
            <a:ext cx="1930200" cy="27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In order to break up a complex problem into simplified subfunctions, our team created a functional model of the robotic arm.</a:t>
            </a:r>
            <a:endParaRPr sz="1500">
              <a:solidFill>
                <a:schemeClr val="dk2"/>
              </a:solidFill>
            </a:endParaRPr>
          </a:p>
        </p:txBody>
      </p:sp>
      <p:pic>
        <p:nvPicPr>
          <p:cNvPr id="98" name="Google Shape;98;p18"/>
          <p:cNvPicPr preferRelativeResize="0"/>
          <p:nvPr/>
        </p:nvPicPr>
        <p:blipFill>
          <a:blip r:embed="rId3">
            <a:alphaModFix/>
          </a:blip>
          <a:stretch>
            <a:fillRect/>
          </a:stretch>
        </p:blipFill>
        <p:spPr>
          <a:xfrm>
            <a:off x="1986175" y="790375"/>
            <a:ext cx="7097451" cy="397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Idea Generation Process</a:t>
            </a:r>
            <a:endParaRPr sz="3000">
              <a:solidFill>
                <a:schemeClr val="lt1"/>
              </a:solidFill>
              <a:latin typeface="Open Sans"/>
              <a:ea typeface="Open Sans"/>
              <a:cs typeface="Open Sans"/>
              <a:sym typeface="Open Sans"/>
            </a:endParaRPr>
          </a:p>
        </p:txBody>
      </p:sp>
      <p:sp>
        <p:nvSpPr>
          <p:cNvPr id="104" name="Google Shape;104;p19"/>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05" name="Google Shape;105;p19"/>
          <p:cNvSpPr txBox="1"/>
          <p:nvPr/>
        </p:nvSpPr>
        <p:spPr>
          <a:xfrm>
            <a:off x="240325" y="1099300"/>
            <a:ext cx="8634600" cy="3354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
        <p:nvSpPr>
          <p:cNvPr id="106" name="Google Shape;106;p19"/>
          <p:cNvSpPr txBox="1"/>
          <p:nvPr/>
        </p:nvSpPr>
        <p:spPr>
          <a:xfrm>
            <a:off x="240325" y="988750"/>
            <a:ext cx="8291100" cy="27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Our lecture course had us explore several idea generation </a:t>
            </a:r>
            <a:r>
              <a:rPr lang="en" sz="1800">
                <a:solidFill>
                  <a:schemeClr val="dk2"/>
                </a:solidFill>
              </a:rPr>
              <a:t>processes</a:t>
            </a:r>
            <a:r>
              <a:rPr lang="en" sz="1800">
                <a:solidFill>
                  <a:schemeClr val="dk2"/>
                </a:solidFill>
              </a:rPr>
              <a:t> order to break up a complicated </a:t>
            </a:r>
            <a:r>
              <a:rPr lang="en" sz="1800">
                <a:solidFill>
                  <a:schemeClr val="dk2"/>
                </a:solidFill>
              </a:rPr>
              <a:t>design</a:t>
            </a:r>
            <a:r>
              <a:rPr lang="en" sz="1800">
                <a:solidFill>
                  <a:schemeClr val="dk2"/>
                </a:solidFill>
              </a:rPr>
              <a:t> into individual components. This allowed up to focus on satisfying each component before combining it into a complex design.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We chose the techniques of: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Brainstorming</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Theory</a:t>
            </a:r>
            <a:r>
              <a:rPr lang="en" sz="1800">
                <a:solidFill>
                  <a:schemeClr val="dk2"/>
                </a:solidFill>
              </a:rPr>
              <a:t> of Inventive Problem </a:t>
            </a:r>
            <a:r>
              <a:rPr lang="en" sz="1800">
                <a:solidFill>
                  <a:schemeClr val="dk2"/>
                </a:solidFill>
              </a:rPr>
              <a:t>Solving</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Design by Analogy</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Brainstorming</a:t>
            </a:r>
            <a:endParaRPr sz="3000">
              <a:solidFill>
                <a:schemeClr val="lt1"/>
              </a:solidFill>
              <a:latin typeface="Open Sans"/>
              <a:ea typeface="Open Sans"/>
              <a:cs typeface="Open Sans"/>
              <a:sym typeface="Open Sans"/>
            </a:endParaRPr>
          </a:p>
        </p:txBody>
      </p:sp>
      <p:sp>
        <p:nvSpPr>
          <p:cNvPr id="112" name="Google Shape;112;p20"/>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13" name="Google Shape;113;p20"/>
          <p:cNvSpPr txBox="1"/>
          <p:nvPr/>
        </p:nvSpPr>
        <p:spPr>
          <a:xfrm>
            <a:off x="240325" y="1099300"/>
            <a:ext cx="8634600" cy="3354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pic>
        <p:nvPicPr>
          <p:cNvPr id="114" name="Google Shape;114;p20"/>
          <p:cNvPicPr preferRelativeResize="0"/>
          <p:nvPr/>
        </p:nvPicPr>
        <p:blipFill>
          <a:blip r:embed="rId3">
            <a:alphaModFix/>
          </a:blip>
          <a:stretch>
            <a:fillRect/>
          </a:stretch>
        </p:blipFill>
        <p:spPr>
          <a:xfrm>
            <a:off x="1036901" y="1099300"/>
            <a:ext cx="7041445" cy="335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0" y="0"/>
            <a:ext cx="9144000" cy="914400"/>
          </a:xfrm>
          <a:prstGeom prst="rect">
            <a:avLst/>
          </a:prstGeom>
          <a:solidFill>
            <a:srgbClr val="500000"/>
          </a:solidFill>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pen Sans"/>
                <a:ea typeface="Open Sans"/>
                <a:cs typeface="Open Sans"/>
                <a:sym typeface="Open Sans"/>
              </a:rPr>
              <a:t>Theory of Inventive Problem Solving (TRIZ)</a:t>
            </a:r>
            <a:endParaRPr sz="3000">
              <a:solidFill>
                <a:schemeClr val="lt1"/>
              </a:solidFill>
              <a:latin typeface="Open Sans"/>
              <a:ea typeface="Open Sans"/>
              <a:cs typeface="Open Sans"/>
              <a:sym typeface="Open Sans"/>
            </a:endParaRPr>
          </a:p>
        </p:txBody>
      </p:sp>
      <p:sp>
        <p:nvSpPr>
          <p:cNvPr id="120" name="Google Shape;120;p21"/>
          <p:cNvSpPr txBox="1"/>
          <p:nvPr>
            <p:ph type="title"/>
          </p:nvPr>
        </p:nvSpPr>
        <p:spPr>
          <a:xfrm>
            <a:off x="0" y="4724400"/>
            <a:ext cx="9144000" cy="421200"/>
          </a:xfrm>
          <a:prstGeom prst="rect">
            <a:avLst/>
          </a:prstGeom>
          <a:solidFill>
            <a:srgbClr val="500000"/>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 </a:t>
            </a:r>
            <a:endParaRPr>
              <a:solidFill>
                <a:schemeClr val="lt1"/>
              </a:solidFill>
              <a:latin typeface="Catamaran"/>
              <a:ea typeface="Catamaran"/>
              <a:cs typeface="Catamaran"/>
              <a:sym typeface="Catamaran"/>
            </a:endParaRPr>
          </a:p>
        </p:txBody>
      </p:sp>
      <p:sp>
        <p:nvSpPr>
          <p:cNvPr id="121" name="Google Shape;121;p21"/>
          <p:cNvSpPr txBox="1"/>
          <p:nvPr/>
        </p:nvSpPr>
        <p:spPr>
          <a:xfrm>
            <a:off x="-32175" y="1416300"/>
            <a:ext cx="3793800" cy="23109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100">
                <a:solidFill>
                  <a:schemeClr val="dk2"/>
                </a:solidFill>
              </a:rPr>
              <a:t>TRIZ is a structured idea generation method developed by </a:t>
            </a:r>
            <a:r>
              <a:rPr lang="en" sz="1100">
                <a:solidFill>
                  <a:schemeClr val="dk2"/>
                </a:solidFill>
              </a:rPr>
              <a:t>analyzing</a:t>
            </a:r>
            <a:r>
              <a:rPr lang="en" sz="1100">
                <a:solidFill>
                  <a:schemeClr val="dk2"/>
                </a:solidFill>
              </a:rPr>
              <a:t> patterns </a:t>
            </a:r>
            <a:r>
              <a:rPr lang="en" sz="1100">
                <a:solidFill>
                  <a:schemeClr val="dk2"/>
                </a:solidFill>
              </a:rPr>
              <a:t>found</a:t>
            </a:r>
            <a:r>
              <a:rPr lang="en" sz="1100">
                <a:solidFill>
                  <a:schemeClr val="dk2"/>
                </a:solidFill>
              </a:rPr>
              <a:t> in idea </a:t>
            </a:r>
            <a:r>
              <a:rPr lang="en" sz="1100">
                <a:solidFill>
                  <a:schemeClr val="dk2"/>
                </a:solidFill>
              </a:rPr>
              <a:t>patents. This focuses on eliminating trade-offs and conflicts within a system to drive innovation. </a:t>
            </a:r>
            <a:endParaRPr sz="1100">
              <a:solidFill>
                <a:schemeClr val="dk2"/>
              </a:solidFill>
            </a:endParaRPr>
          </a:p>
          <a:p>
            <a:pPr indent="0" lvl="0" marL="914400" rtl="0" algn="l">
              <a:lnSpc>
                <a:spcPct val="115000"/>
              </a:lnSpc>
              <a:spcBef>
                <a:spcPts val="0"/>
              </a:spcBef>
              <a:spcAft>
                <a:spcPts val="0"/>
              </a:spcAft>
              <a:buNone/>
            </a:pPr>
            <a:r>
              <a:rPr lang="en" sz="1100">
                <a:solidFill>
                  <a:schemeClr val="dk2"/>
                </a:solidFill>
              </a:rPr>
              <a:t>Our team chose the following trade offs:</a:t>
            </a:r>
            <a:endParaRPr sz="1100">
              <a:solidFill>
                <a:schemeClr val="dk2"/>
              </a:solidFill>
            </a:endParaRPr>
          </a:p>
          <a:p>
            <a:pPr indent="-298450" lvl="0" marL="914400" rtl="0" algn="l">
              <a:lnSpc>
                <a:spcPct val="115000"/>
              </a:lnSpc>
              <a:spcBef>
                <a:spcPts val="0"/>
              </a:spcBef>
              <a:spcAft>
                <a:spcPts val="0"/>
              </a:spcAft>
              <a:buClr>
                <a:schemeClr val="dk2"/>
              </a:buClr>
              <a:buSzPts val="1100"/>
              <a:buAutoNum type="arabicParenR"/>
            </a:pPr>
            <a:r>
              <a:rPr i="1" lang="en" sz="1100">
                <a:solidFill>
                  <a:schemeClr val="dk2"/>
                </a:solidFill>
              </a:rPr>
              <a:t>Decreasing the weight while increasing the movement speed of the arm</a:t>
            </a:r>
            <a:endParaRPr i="1" sz="1100">
              <a:solidFill>
                <a:schemeClr val="dk2"/>
              </a:solidFill>
            </a:endParaRPr>
          </a:p>
          <a:p>
            <a:pPr indent="-298450" lvl="0" marL="914400" rtl="0" algn="l">
              <a:lnSpc>
                <a:spcPct val="115000"/>
              </a:lnSpc>
              <a:spcBef>
                <a:spcPts val="0"/>
              </a:spcBef>
              <a:spcAft>
                <a:spcPts val="0"/>
              </a:spcAft>
              <a:buClr>
                <a:schemeClr val="dk2"/>
              </a:buClr>
              <a:buSzPts val="1100"/>
              <a:buAutoNum type="arabicParenR"/>
            </a:pPr>
            <a:r>
              <a:rPr i="1" lang="en" sz="1100">
                <a:solidFill>
                  <a:schemeClr val="dk2"/>
                </a:solidFill>
              </a:rPr>
              <a:t>Decreasing the complexity of the arm while increasing the movement speed of the arm</a:t>
            </a:r>
            <a:endParaRPr i="1" sz="1100">
              <a:solidFill>
                <a:schemeClr val="dk2"/>
              </a:solidFill>
            </a:endParaRPr>
          </a:p>
        </p:txBody>
      </p:sp>
      <p:pic>
        <p:nvPicPr>
          <p:cNvPr id="122" name="Google Shape;122;p21"/>
          <p:cNvPicPr preferRelativeResize="0"/>
          <p:nvPr/>
        </p:nvPicPr>
        <p:blipFill>
          <a:blip r:embed="rId3">
            <a:alphaModFix/>
          </a:blip>
          <a:stretch>
            <a:fillRect/>
          </a:stretch>
        </p:blipFill>
        <p:spPr>
          <a:xfrm>
            <a:off x="3858675" y="1103713"/>
            <a:ext cx="5100925" cy="3431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